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1" r:id="rId2"/>
    <p:sldId id="256" r:id="rId3"/>
    <p:sldId id="374" r:id="rId4"/>
    <p:sldId id="377" r:id="rId5"/>
    <p:sldId id="378" r:id="rId6"/>
    <p:sldId id="375" r:id="rId7"/>
    <p:sldId id="376" r:id="rId8"/>
    <p:sldId id="372" r:id="rId9"/>
    <p:sldId id="373" r:id="rId10"/>
    <p:sldId id="257" r:id="rId11"/>
    <p:sldId id="262" r:id="rId12"/>
    <p:sldId id="268" r:id="rId13"/>
    <p:sldId id="269" r:id="rId14"/>
    <p:sldId id="261" r:id="rId15"/>
    <p:sldId id="260" r:id="rId16"/>
    <p:sldId id="379" r:id="rId17"/>
    <p:sldId id="383" r:id="rId18"/>
    <p:sldId id="380" r:id="rId19"/>
    <p:sldId id="381" r:id="rId20"/>
    <p:sldId id="382" r:id="rId21"/>
    <p:sldId id="384" r:id="rId22"/>
    <p:sldId id="385" r:id="rId23"/>
    <p:sldId id="386" r:id="rId24"/>
    <p:sldId id="387" r:id="rId25"/>
    <p:sldId id="388" r:id="rId26"/>
    <p:sldId id="389" r:id="rId27"/>
    <p:sldId id="391" r:id="rId28"/>
    <p:sldId id="392" r:id="rId29"/>
    <p:sldId id="394" r:id="rId30"/>
    <p:sldId id="390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16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44720-2C17-44F2-AA52-EF36175F07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7D2C175-0951-472D-80D9-BF43A2A44547}">
      <dgm:prSet phldrT="[Text]"/>
      <dgm:spPr/>
      <dgm:t>
        <a:bodyPr/>
        <a:lstStyle/>
        <a:p>
          <a:r>
            <a:rPr lang="de-DE" dirty="0" smtClean="0"/>
            <a:t>erx23.twx.htl.schule</a:t>
          </a:r>
          <a:endParaRPr lang="de-DE" dirty="0"/>
        </a:p>
      </dgm:t>
    </dgm:pt>
    <dgm:pt modelId="{65EC7D7F-D292-48C0-A6A7-093F13C1A3BB}" type="parTrans" cxnId="{023518FD-D51C-450F-AAD1-D4741A31F156}">
      <dgm:prSet/>
      <dgm:spPr/>
      <dgm:t>
        <a:bodyPr/>
        <a:lstStyle/>
        <a:p>
          <a:endParaRPr lang="de-DE"/>
        </a:p>
      </dgm:t>
    </dgm:pt>
    <dgm:pt modelId="{1C73F62E-E55A-4D59-AB64-B29F10CEE729}" type="sibTrans" cxnId="{023518FD-D51C-450F-AAD1-D4741A31F156}">
      <dgm:prSet/>
      <dgm:spPr/>
      <dgm:t>
        <a:bodyPr/>
        <a:lstStyle/>
        <a:p>
          <a:endParaRPr lang="de-DE"/>
        </a:p>
      </dgm:t>
    </dgm:pt>
    <dgm:pt modelId="{D618E346-923B-458E-A8C4-37611A200210}">
      <dgm:prSet phldrT="[Text]"/>
      <dgm:spPr/>
      <dgm:t>
        <a:bodyPr/>
        <a:lstStyle/>
        <a:p>
          <a:r>
            <a:rPr lang="de-DE" dirty="0" err="1" smtClean="0"/>
            <a:t>ThingWorx</a:t>
          </a:r>
          <a:r>
            <a:rPr lang="de-DE" dirty="0" smtClean="0"/>
            <a:t> (</a:t>
          </a:r>
          <a:r>
            <a:rPr lang="de-DE" dirty="0" err="1" smtClean="0"/>
            <a:t>TomCat</a:t>
          </a:r>
          <a:r>
            <a:rPr lang="de-DE" dirty="0" smtClean="0"/>
            <a:t>)</a:t>
          </a:r>
          <a:endParaRPr lang="de-DE" dirty="0"/>
        </a:p>
      </dgm:t>
    </dgm:pt>
    <dgm:pt modelId="{073F7DAA-4A44-4475-9566-F459417572C6}" type="parTrans" cxnId="{960F83D6-F7AB-45CE-9862-FBEE91FD27E4}">
      <dgm:prSet/>
      <dgm:spPr/>
      <dgm:t>
        <a:bodyPr/>
        <a:lstStyle/>
        <a:p>
          <a:endParaRPr lang="de-DE"/>
        </a:p>
      </dgm:t>
    </dgm:pt>
    <dgm:pt modelId="{120DD8D3-E4F4-4F22-9453-3EFFB5CC77A1}" type="sibTrans" cxnId="{960F83D6-F7AB-45CE-9862-FBEE91FD27E4}">
      <dgm:prSet/>
      <dgm:spPr/>
      <dgm:t>
        <a:bodyPr/>
        <a:lstStyle/>
        <a:p>
          <a:endParaRPr lang="de-DE"/>
        </a:p>
      </dgm:t>
    </dgm:pt>
    <dgm:pt modelId="{3EC8EFCD-9194-4D5E-848D-AFAAEA353C1E}">
      <dgm:prSet phldrT="[Text]"/>
      <dgm:spPr/>
      <dgm:t>
        <a:bodyPr/>
        <a:lstStyle/>
        <a:p>
          <a:r>
            <a:rPr lang="de-DE" dirty="0" smtClean="0"/>
            <a:t>Experience-Service (</a:t>
          </a:r>
          <a:r>
            <a:rPr lang="de-DE" dirty="0" err="1" smtClean="0"/>
            <a:t>NodeJS</a:t>
          </a:r>
          <a:r>
            <a:rPr lang="de-DE" dirty="0" smtClean="0"/>
            <a:t>)</a:t>
          </a:r>
          <a:endParaRPr lang="de-DE" dirty="0"/>
        </a:p>
      </dgm:t>
    </dgm:pt>
    <dgm:pt modelId="{97135641-83EB-40F5-8E74-DF75F599831E}" type="parTrans" cxnId="{CD8B7E52-1991-4FF8-9178-05673079C282}">
      <dgm:prSet/>
      <dgm:spPr/>
      <dgm:t>
        <a:bodyPr/>
        <a:lstStyle/>
        <a:p>
          <a:endParaRPr lang="de-DE"/>
        </a:p>
      </dgm:t>
    </dgm:pt>
    <dgm:pt modelId="{FEE9C158-3C2D-49A2-AD00-B713614B343D}" type="sibTrans" cxnId="{CD8B7E52-1991-4FF8-9178-05673079C282}">
      <dgm:prSet/>
      <dgm:spPr/>
      <dgm:t>
        <a:bodyPr/>
        <a:lstStyle/>
        <a:p>
          <a:endParaRPr lang="de-DE"/>
        </a:p>
      </dgm:t>
    </dgm:pt>
    <dgm:pt modelId="{05797138-9670-4226-9A12-93BE047DC77C}">
      <dgm:prSet phldrT="[Text]"/>
      <dgm:spPr/>
      <dgm:t>
        <a:bodyPr/>
        <a:lstStyle/>
        <a:p>
          <a:r>
            <a:rPr lang="de-DE" dirty="0" smtClean="0"/>
            <a:t>Datenbank (</a:t>
          </a:r>
          <a:r>
            <a:rPr lang="de-DE" dirty="0" err="1" smtClean="0"/>
            <a:t>PostgreSQL</a:t>
          </a:r>
          <a:r>
            <a:rPr lang="de-DE" dirty="0" smtClean="0"/>
            <a:t>)</a:t>
          </a:r>
          <a:endParaRPr lang="de-DE" dirty="0"/>
        </a:p>
      </dgm:t>
    </dgm:pt>
    <dgm:pt modelId="{854BC46C-48F1-487C-9FE5-B10249B7FCD7}" type="parTrans" cxnId="{1B8F9B99-A49D-423E-9C87-A5563F7C21D7}">
      <dgm:prSet/>
      <dgm:spPr/>
      <dgm:t>
        <a:bodyPr/>
        <a:lstStyle/>
        <a:p>
          <a:endParaRPr lang="de-DE"/>
        </a:p>
      </dgm:t>
    </dgm:pt>
    <dgm:pt modelId="{D25FC928-54AD-4B42-91EC-245E07849951}" type="sibTrans" cxnId="{1B8F9B99-A49D-423E-9C87-A5563F7C21D7}">
      <dgm:prSet/>
      <dgm:spPr/>
      <dgm:t>
        <a:bodyPr/>
        <a:lstStyle/>
        <a:p>
          <a:endParaRPr lang="de-DE"/>
        </a:p>
      </dgm:t>
    </dgm:pt>
    <dgm:pt modelId="{03BA75AD-E1A6-40EF-A89A-8D4911B952F6}" type="pres">
      <dgm:prSet presAssocID="{85644720-2C17-44F2-AA52-EF36175F07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1B226198-4D96-4944-A84E-1546D980A611}" type="pres">
      <dgm:prSet presAssocID="{D7D2C175-0951-472D-80D9-BF43A2A44547}" presName="hierRoot1" presStyleCnt="0">
        <dgm:presLayoutVars>
          <dgm:hierBranch val="init"/>
        </dgm:presLayoutVars>
      </dgm:prSet>
      <dgm:spPr/>
    </dgm:pt>
    <dgm:pt modelId="{C6721D7D-67B0-49F4-8E15-9E5BF32501F2}" type="pres">
      <dgm:prSet presAssocID="{D7D2C175-0951-472D-80D9-BF43A2A44547}" presName="rootComposite1" presStyleCnt="0"/>
      <dgm:spPr/>
    </dgm:pt>
    <dgm:pt modelId="{7E846078-E230-4A56-B69A-EF7403880826}" type="pres">
      <dgm:prSet presAssocID="{D7D2C175-0951-472D-80D9-BF43A2A44547}" presName="rootText1" presStyleLbl="node0" presStyleIdx="0" presStyleCnt="1" custScaleX="1774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F1F063B-EE30-4BEC-B75E-D263ED4A2912}" type="pres">
      <dgm:prSet presAssocID="{D7D2C175-0951-472D-80D9-BF43A2A44547}" presName="rootConnector1" presStyleLbl="node1" presStyleIdx="0" presStyleCnt="0"/>
      <dgm:spPr/>
      <dgm:t>
        <a:bodyPr/>
        <a:lstStyle/>
        <a:p>
          <a:endParaRPr lang="de-DE"/>
        </a:p>
      </dgm:t>
    </dgm:pt>
    <dgm:pt modelId="{86F3C7DC-2EBA-4B5C-98F4-3E22A554CE92}" type="pres">
      <dgm:prSet presAssocID="{D7D2C175-0951-472D-80D9-BF43A2A44547}" presName="hierChild2" presStyleCnt="0"/>
      <dgm:spPr/>
    </dgm:pt>
    <dgm:pt modelId="{E5F5EF19-73FC-42A1-8F18-266C6912A2C2}" type="pres">
      <dgm:prSet presAssocID="{073F7DAA-4A44-4475-9566-F459417572C6}" presName="Name37" presStyleLbl="parChTrans1D2" presStyleIdx="0" presStyleCnt="3"/>
      <dgm:spPr/>
      <dgm:t>
        <a:bodyPr/>
        <a:lstStyle/>
        <a:p>
          <a:endParaRPr lang="de-DE"/>
        </a:p>
      </dgm:t>
    </dgm:pt>
    <dgm:pt modelId="{1297AB3F-A329-4E69-AA44-698F8197714A}" type="pres">
      <dgm:prSet presAssocID="{D618E346-923B-458E-A8C4-37611A200210}" presName="hierRoot2" presStyleCnt="0">
        <dgm:presLayoutVars>
          <dgm:hierBranch val="init"/>
        </dgm:presLayoutVars>
      </dgm:prSet>
      <dgm:spPr/>
    </dgm:pt>
    <dgm:pt modelId="{3DFAF357-2E39-4CE9-A4F8-1279975DDFDC}" type="pres">
      <dgm:prSet presAssocID="{D618E346-923B-458E-A8C4-37611A200210}" presName="rootComposite" presStyleCnt="0"/>
      <dgm:spPr/>
    </dgm:pt>
    <dgm:pt modelId="{4D9BC071-6D9D-48CF-9D89-87E69506A692}" type="pres">
      <dgm:prSet presAssocID="{D618E346-923B-458E-A8C4-37611A20021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3CD6AF1-1FFE-4468-8113-FD96699DA769}" type="pres">
      <dgm:prSet presAssocID="{D618E346-923B-458E-A8C4-37611A200210}" presName="rootConnector" presStyleLbl="node2" presStyleIdx="0" presStyleCnt="3"/>
      <dgm:spPr/>
      <dgm:t>
        <a:bodyPr/>
        <a:lstStyle/>
        <a:p>
          <a:endParaRPr lang="de-DE"/>
        </a:p>
      </dgm:t>
    </dgm:pt>
    <dgm:pt modelId="{B377BB0B-01BE-4C7E-B398-182FAB943887}" type="pres">
      <dgm:prSet presAssocID="{D618E346-923B-458E-A8C4-37611A200210}" presName="hierChild4" presStyleCnt="0"/>
      <dgm:spPr/>
    </dgm:pt>
    <dgm:pt modelId="{256C2571-9C66-41D5-A9E4-75B30928B2D3}" type="pres">
      <dgm:prSet presAssocID="{D618E346-923B-458E-A8C4-37611A200210}" presName="hierChild5" presStyleCnt="0"/>
      <dgm:spPr/>
    </dgm:pt>
    <dgm:pt modelId="{A9F999C7-65CD-4BF4-B2D4-89EA20DF2647}" type="pres">
      <dgm:prSet presAssocID="{97135641-83EB-40F5-8E74-DF75F599831E}" presName="Name37" presStyleLbl="parChTrans1D2" presStyleIdx="1" presStyleCnt="3"/>
      <dgm:spPr/>
      <dgm:t>
        <a:bodyPr/>
        <a:lstStyle/>
        <a:p>
          <a:endParaRPr lang="de-DE"/>
        </a:p>
      </dgm:t>
    </dgm:pt>
    <dgm:pt modelId="{6E0488B5-0D92-40DF-8E03-CC3D5031ACBD}" type="pres">
      <dgm:prSet presAssocID="{3EC8EFCD-9194-4D5E-848D-AFAAEA353C1E}" presName="hierRoot2" presStyleCnt="0">
        <dgm:presLayoutVars>
          <dgm:hierBranch val="init"/>
        </dgm:presLayoutVars>
      </dgm:prSet>
      <dgm:spPr/>
    </dgm:pt>
    <dgm:pt modelId="{7FF9D17F-3407-4AF8-B39A-F32E5D259DA0}" type="pres">
      <dgm:prSet presAssocID="{3EC8EFCD-9194-4D5E-848D-AFAAEA353C1E}" presName="rootComposite" presStyleCnt="0"/>
      <dgm:spPr/>
    </dgm:pt>
    <dgm:pt modelId="{5A3E252C-3F11-49AB-8472-8DEF15347104}" type="pres">
      <dgm:prSet presAssocID="{3EC8EFCD-9194-4D5E-848D-AFAAEA353C1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57C1CEB-DCD7-4A92-B813-2F427426274A}" type="pres">
      <dgm:prSet presAssocID="{3EC8EFCD-9194-4D5E-848D-AFAAEA353C1E}" presName="rootConnector" presStyleLbl="node2" presStyleIdx="1" presStyleCnt="3"/>
      <dgm:spPr/>
      <dgm:t>
        <a:bodyPr/>
        <a:lstStyle/>
        <a:p>
          <a:endParaRPr lang="de-DE"/>
        </a:p>
      </dgm:t>
    </dgm:pt>
    <dgm:pt modelId="{6A8A93CC-13EA-4887-AEC7-6FE5CEFEF8D4}" type="pres">
      <dgm:prSet presAssocID="{3EC8EFCD-9194-4D5E-848D-AFAAEA353C1E}" presName="hierChild4" presStyleCnt="0"/>
      <dgm:spPr/>
    </dgm:pt>
    <dgm:pt modelId="{F4E05D02-7832-4B59-B9F3-FE663E51C3C5}" type="pres">
      <dgm:prSet presAssocID="{3EC8EFCD-9194-4D5E-848D-AFAAEA353C1E}" presName="hierChild5" presStyleCnt="0"/>
      <dgm:spPr/>
    </dgm:pt>
    <dgm:pt modelId="{5AE333B9-032E-47BB-B2F8-9990A43FC3AE}" type="pres">
      <dgm:prSet presAssocID="{854BC46C-48F1-487C-9FE5-B10249B7FCD7}" presName="Name37" presStyleLbl="parChTrans1D2" presStyleIdx="2" presStyleCnt="3"/>
      <dgm:spPr/>
      <dgm:t>
        <a:bodyPr/>
        <a:lstStyle/>
        <a:p>
          <a:endParaRPr lang="de-DE"/>
        </a:p>
      </dgm:t>
    </dgm:pt>
    <dgm:pt modelId="{30DEB7E2-A8AF-47C5-BFDC-4B0F3B53CE58}" type="pres">
      <dgm:prSet presAssocID="{05797138-9670-4226-9A12-93BE047DC77C}" presName="hierRoot2" presStyleCnt="0">
        <dgm:presLayoutVars>
          <dgm:hierBranch val="init"/>
        </dgm:presLayoutVars>
      </dgm:prSet>
      <dgm:spPr/>
    </dgm:pt>
    <dgm:pt modelId="{BE4C4B3C-96E9-4090-A990-C86C50413DD4}" type="pres">
      <dgm:prSet presAssocID="{05797138-9670-4226-9A12-93BE047DC77C}" presName="rootComposite" presStyleCnt="0"/>
      <dgm:spPr/>
    </dgm:pt>
    <dgm:pt modelId="{428A51E4-D1E6-42D7-B8BC-DC9A1B878B23}" type="pres">
      <dgm:prSet presAssocID="{05797138-9670-4226-9A12-93BE047DC77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4A9EF83-20F0-4864-A8B2-41289EAC0232}" type="pres">
      <dgm:prSet presAssocID="{05797138-9670-4226-9A12-93BE047DC77C}" presName="rootConnector" presStyleLbl="node2" presStyleIdx="2" presStyleCnt="3"/>
      <dgm:spPr/>
      <dgm:t>
        <a:bodyPr/>
        <a:lstStyle/>
        <a:p>
          <a:endParaRPr lang="de-DE"/>
        </a:p>
      </dgm:t>
    </dgm:pt>
    <dgm:pt modelId="{D119B149-FB3C-4DBD-946C-E8E43C97CFB0}" type="pres">
      <dgm:prSet presAssocID="{05797138-9670-4226-9A12-93BE047DC77C}" presName="hierChild4" presStyleCnt="0"/>
      <dgm:spPr/>
    </dgm:pt>
    <dgm:pt modelId="{FC65D82D-48E9-49B2-AB4E-78C928074714}" type="pres">
      <dgm:prSet presAssocID="{05797138-9670-4226-9A12-93BE047DC77C}" presName="hierChild5" presStyleCnt="0"/>
      <dgm:spPr/>
    </dgm:pt>
    <dgm:pt modelId="{8167EE27-D0C4-4FE1-99FF-64C3CB25FE95}" type="pres">
      <dgm:prSet presAssocID="{D7D2C175-0951-472D-80D9-BF43A2A44547}" presName="hierChild3" presStyleCnt="0"/>
      <dgm:spPr/>
    </dgm:pt>
  </dgm:ptLst>
  <dgm:cxnLst>
    <dgm:cxn modelId="{F2C64628-C4D6-4007-9B49-A53743C9091B}" type="presOf" srcId="{D7D2C175-0951-472D-80D9-BF43A2A44547}" destId="{7E846078-E230-4A56-B69A-EF7403880826}" srcOrd="0" destOrd="0" presId="urn:microsoft.com/office/officeart/2005/8/layout/orgChart1"/>
    <dgm:cxn modelId="{BC1EF9AA-2BAB-4C8C-94EE-07C521A15EB4}" type="presOf" srcId="{3EC8EFCD-9194-4D5E-848D-AFAAEA353C1E}" destId="{157C1CEB-DCD7-4A92-B813-2F427426274A}" srcOrd="1" destOrd="0" presId="urn:microsoft.com/office/officeart/2005/8/layout/orgChart1"/>
    <dgm:cxn modelId="{97BD6908-4E06-4CD8-97FA-DB20B09E312C}" type="presOf" srcId="{073F7DAA-4A44-4475-9566-F459417572C6}" destId="{E5F5EF19-73FC-42A1-8F18-266C6912A2C2}" srcOrd="0" destOrd="0" presId="urn:microsoft.com/office/officeart/2005/8/layout/orgChart1"/>
    <dgm:cxn modelId="{933CFD10-E330-46F1-AAC3-665CFFE93E3F}" type="presOf" srcId="{85644720-2C17-44F2-AA52-EF36175F07BA}" destId="{03BA75AD-E1A6-40EF-A89A-8D4911B952F6}" srcOrd="0" destOrd="0" presId="urn:microsoft.com/office/officeart/2005/8/layout/orgChart1"/>
    <dgm:cxn modelId="{1B8F9B99-A49D-423E-9C87-A5563F7C21D7}" srcId="{D7D2C175-0951-472D-80D9-BF43A2A44547}" destId="{05797138-9670-4226-9A12-93BE047DC77C}" srcOrd="2" destOrd="0" parTransId="{854BC46C-48F1-487C-9FE5-B10249B7FCD7}" sibTransId="{D25FC928-54AD-4B42-91EC-245E07849951}"/>
    <dgm:cxn modelId="{126E2E88-4F24-40AC-A673-0D14680E5CFA}" type="presOf" srcId="{3EC8EFCD-9194-4D5E-848D-AFAAEA353C1E}" destId="{5A3E252C-3F11-49AB-8472-8DEF15347104}" srcOrd="0" destOrd="0" presId="urn:microsoft.com/office/officeart/2005/8/layout/orgChart1"/>
    <dgm:cxn modelId="{739ACF75-F31A-49AD-8EE2-1D4402321832}" type="presOf" srcId="{05797138-9670-4226-9A12-93BE047DC77C}" destId="{428A51E4-D1E6-42D7-B8BC-DC9A1B878B23}" srcOrd="0" destOrd="0" presId="urn:microsoft.com/office/officeart/2005/8/layout/orgChart1"/>
    <dgm:cxn modelId="{960F83D6-F7AB-45CE-9862-FBEE91FD27E4}" srcId="{D7D2C175-0951-472D-80D9-BF43A2A44547}" destId="{D618E346-923B-458E-A8C4-37611A200210}" srcOrd="0" destOrd="0" parTransId="{073F7DAA-4A44-4475-9566-F459417572C6}" sibTransId="{120DD8D3-E4F4-4F22-9453-3EFFB5CC77A1}"/>
    <dgm:cxn modelId="{EB14D57D-388C-4E39-8776-64940FA05515}" type="presOf" srcId="{D618E346-923B-458E-A8C4-37611A200210}" destId="{A3CD6AF1-1FFE-4468-8113-FD96699DA769}" srcOrd="1" destOrd="0" presId="urn:microsoft.com/office/officeart/2005/8/layout/orgChart1"/>
    <dgm:cxn modelId="{6787AB9E-BAF9-4C8F-9C5B-BFDE3C84C0B9}" type="presOf" srcId="{97135641-83EB-40F5-8E74-DF75F599831E}" destId="{A9F999C7-65CD-4BF4-B2D4-89EA20DF2647}" srcOrd="0" destOrd="0" presId="urn:microsoft.com/office/officeart/2005/8/layout/orgChart1"/>
    <dgm:cxn modelId="{3E2459BA-17E4-429B-952C-6815AD9A7F66}" type="presOf" srcId="{D618E346-923B-458E-A8C4-37611A200210}" destId="{4D9BC071-6D9D-48CF-9D89-87E69506A692}" srcOrd="0" destOrd="0" presId="urn:microsoft.com/office/officeart/2005/8/layout/orgChart1"/>
    <dgm:cxn modelId="{6C88593C-A11D-4A71-B838-B0FE9478E696}" type="presOf" srcId="{05797138-9670-4226-9A12-93BE047DC77C}" destId="{64A9EF83-20F0-4864-A8B2-41289EAC0232}" srcOrd="1" destOrd="0" presId="urn:microsoft.com/office/officeart/2005/8/layout/orgChart1"/>
    <dgm:cxn modelId="{CD8B7E52-1991-4FF8-9178-05673079C282}" srcId="{D7D2C175-0951-472D-80D9-BF43A2A44547}" destId="{3EC8EFCD-9194-4D5E-848D-AFAAEA353C1E}" srcOrd="1" destOrd="0" parTransId="{97135641-83EB-40F5-8E74-DF75F599831E}" sibTransId="{FEE9C158-3C2D-49A2-AD00-B713614B343D}"/>
    <dgm:cxn modelId="{B1583AAC-3845-4CA2-BD7C-376EC9355555}" type="presOf" srcId="{854BC46C-48F1-487C-9FE5-B10249B7FCD7}" destId="{5AE333B9-032E-47BB-B2F8-9990A43FC3AE}" srcOrd="0" destOrd="0" presId="urn:microsoft.com/office/officeart/2005/8/layout/orgChart1"/>
    <dgm:cxn modelId="{4937BCDA-04D3-4BAF-BFC3-B788568727BB}" type="presOf" srcId="{D7D2C175-0951-472D-80D9-BF43A2A44547}" destId="{6F1F063B-EE30-4BEC-B75E-D263ED4A2912}" srcOrd="1" destOrd="0" presId="urn:microsoft.com/office/officeart/2005/8/layout/orgChart1"/>
    <dgm:cxn modelId="{023518FD-D51C-450F-AAD1-D4741A31F156}" srcId="{85644720-2C17-44F2-AA52-EF36175F07BA}" destId="{D7D2C175-0951-472D-80D9-BF43A2A44547}" srcOrd="0" destOrd="0" parTransId="{65EC7D7F-D292-48C0-A6A7-093F13C1A3BB}" sibTransId="{1C73F62E-E55A-4D59-AB64-B29F10CEE729}"/>
    <dgm:cxn modelId="{626A56F3-1580-4AEF-A836-0683049AEA8C}" type="presParOf" srcId="{03BA75AD-E1A6-40EF-A89A-8D4911B952F6}" destId="{1B226198-4D96-4944-A84E-1546D980A611}" srcOrd="0" destOrd="0" presId="urn:microsoft.com/office/officeart/2005/8/layout/orgChart1"/>
    <dgm:cxn modelId="{0429ABC0-A771-45DB-8006-921D72BEA57B}" type="presParOf" srcId="{1B226198-4D96-4944-A84E-1546D980A611}" destId="{C6721D7D-67B0-49F4-8E15-9E5BF32501F2}" srcOrd="0" destOrd="0" presId="urn:microsoft.com/office/officeart/2005/8/layout/orgChart1"/>
    <dgm:cxn modelId="{BBAF6E1D-7D5F-4091-885D-72437F9E0B2C}" type="presParOf" srcId="{C6721D7D-67B0-49F4-8E15-9E5BF32501F2}" destId="{7E846078-E230-4A56-B69A-EF7403880826}" srcOrd="0" destOrd="0" presId="urn:microsoft.com/office/officeart/2005/8/layout/orgChart1"/>
    <dgm:cxn modelId="{1BE884E8-315D-4063-8D20-5836198486F2}" type="presParOf" srcId="{C6721D7D-67B0-49F4-8E15-9E5BF32501F2}" destId="{6F1F063B-EE30-4BEC-B75E-D263ED4A2912}" srcOrd="1" destOrd="0" presId="urn:microsoft.com/office/officeart/2005/8/layout/orgChart1"/>
    <dgm:cxn modelId="{B027D99C-493D-4650-A8C5-B257F13EF28E}" type="presParOf" srcId="{1B226198-4D96-4944-A84E-1546D980A611}" destId="{86F3C7DC-2EBA-4B5C-98F4-3E22A554CE92}" srcOrd="1" destOrd="0" presId="urn:microsoft.com/office/officeart/2005/8/layout/orgChart1"/>
    <dgm:cxn modelId="{9F583B5B-C67F-428C-8511-765A5FF6BFA0}" type="presParOf" srcId="{86F3C7DC-2EBA-4B5C-98F4-3E22A554CE92}" destId="{E5F5EF19-73FC-42A1-8F18-266C6912A2C2}" srcOrd="0" destOrd="0" presId="urn:microsoft.com/office/officeart/2005/8/layout/orgChart1"/>
    <dgm:cxn modelId="{074BFA39-8716-4227-85D4-F84889A17E0B}" type="presParOf" srcId="{86F3C7DC-2EBA-4B5C-98F4-3E22A554CE92}" destId="{1297AB3F-A329-4E69-AA44-698F8197714A}" srcOrd="1" destOrd="0" presId="urn:microsoft.com/office/officeart/2005/8/layout/orgChart1"/>
    <dgm:cxn modelId="{4CA92732-3563-4AAE-9316-207DAB5BA3E8}" type="presParOf" srcId="{1297AB3F-A329-4E69-AA44-698F8197714A}" destId="{3DFAF357-2E39-4CE9-A4F8-1279975DDFDC}" srcOrd="0" destOrd="0" presId="urn:microsoft.com/office/officeart/2005/8/layout/orgChart1"/>
    <dgm:cxn modelId="{543899F0-CC44-4B68-A6A4-63E455CC3E98}" type="presParOf" srcId="{3DFAF357-2E39-4CE9-A4F8-1279975DDFDC}" destId="{4D9BC071-6D9D-48CF-9D89-87E69506A692}" srcOrd="0" destOrd="0" presId="urn:microsoft.com/office/officeart/2005/8/layout/orgChart1"/>
    <dgm:cxn modelId="{48D31149-4AF6-4C9C-9C3C-991CAB8E5941}" type="presParOf" srcId="{3DFAF357-2E39-4CE9-A4F8-1279975DDFDC}" destId="{A3CD6AF1-1FFE-4468-8113-FD96699DA769}" srcOrd="1" destOrd="0" presId="urn:microsoft.com/office/officeart/2005/8/layout/orgChart1"/>
    <dgm:cxn modelId="{1D802DCA-0899-4A7A-BDA4-D1B32B74669F}" type="presParOf" srcId="{1297AB3F-A329-4E69-AA44-698F8197714A}" destId="{B377BB0B-01BE-4C7E-B398-182FAB943887}" srcOrd="1" destOrd="0" presId="urn:microsoft.com/office/officeart/2005/8/layout/orgChart1"/>
    <dgm:cxn modelId="{C4ED5DD2-C99B-4BA3-86F0-FF6A74CE60C2}" type="presParOf" srcId="{1297AB3F-A329-4E69-AA44-698F8197714A}" destId="{256C2571-9C66-41D5-A9E4-75B30928B2D3}" srcOrd="2" destOrd="0" presId="urn:microsoft.com/office/officeart/2005/8/layout/orgChart1"/>
    <dgm:cxn modelId="{37BFB67A-752C-449E-8B3E-893FBC23BFF3}" type="presParOf" srcId="{86F3C7DC-2EBA-4B5C-98F4-3E22A554CE92}" destId="{A9F999C7-65CD-4BF4-B2D4-89EA20DF2647}" srcOrd="2" destOrd="0" presId="urn:microsoft.com/office/officeart/2005/8/layout/orgChart1"/>
    <dgm:cxn modelId="{C2D4F1F7-90CF-40C5-846F-EA87CD80BE1A}" type="presParOf" srcId="{86F3C7DC-2EBA-4B5C-98F4-3E22A554CE92}" destId="{6E0488B5-0D92-40DF-8E03-CC3D5031ACBD}" srcOrd="3" destOrd="0" presId="urn:microsoft.com/office/officeart/2005/8/layout/orgChart1"/>
    <dgm:cxn modelId="{CA48E91E-6842-4846-A305-B144D5ABFA7F}" type="presParOf" srcId="{6E0488B5-0D92-40DF-8E03-CC3D5031ACBD}" destId="{7FF9D17F-3407-4AF8-B39A-F32E5D259DA0}" srcOrd="0" destOrd="0" presId="urn:microsoft.com/office/officeart/2005/8/layout/orgChart1"/>
    <dgm:cxn modelId="{5F0094DF-4D53-4328-B60E-95C47A3DCA58}" type="presParOf" srcId="{7FF9D17F-3407-4AF8-B39A-F32E5D259DA0}" destId="{5A3E252C-3F11-49AB-8472-8DEF15347104}" srcOrd="0" destOrd="0" presId="urn:microsoft.com/office/officeart/2005/8/layout/orgChart1"/>
    <dgm:cxn modelId="{F6E79986-95EC-420E-9100-CF303B9AD01A}" type="presParOf" srcId="{7FF9D17F-3407-4AF8-B39A-F32E5D259DA0}" destId="{157C1CEB-DCD7-4A92-B813-2F427426274A}" srcOrd="1" destOrd="0" presId="urn:microsoft.com/office/officeart/2005/8/layout/orgChart1"/>
    <dgm:cxn modelId="{9915193C-36AE-48B2-9FBE-B243634940C3}" type="presParOf" srcId="{6E0488B5-0D92-40DF-8E03-CC3D5031ACBD}" destId="{6A8A93CC-13EA-4887-AEC7-6FE5CEFEF8D4}" srcOrd="1" destOrd="0" presId="urn:microsoft.com/office/officeart/2005/8/layout/orgChart1"/>
    <dgm:cxn modelId="{3A22F322-CFAE-49BB-9561-2C7CDE054B69}" type="presParOf" srcId="{6E0488B5-0D92-40DF-8E03-CC3D5031ACBD}" destId="{F4E05D02-7832-4B59-B9F3-FE663E51C3C5}" srcOrd="2" destOrd="0" presId="urn:microsoft.com/office/officeart/2005/8/layout/orgChart1"/>
    <dgm:cxn modelId="{5E8798F6-7CE2-4F20-9C7D-9F87972636E4}" type="presParOf" srcId="{86F3C7DC-2EBA-4B5C-98F4-3E22A554CE92}" destId="{5AE333B9-032E-47BB-B2F8-9990A43FC3AE}" srcOrd="4" destOrd="0" presId="urn:microsoft.com/office/officeart/2005/8/layout/orgChart1"/>
    <dgm:cxn modelId="{946E0E59-0219-4ABA-8373-7156C731889D}" type="presParOf" srcId="{86F3C7DC-2EBA-4B5C-98F4-3E22A554CE92}" destId="{30DEB7E2-A8AF-47C5-BFDC-4B0F3B53CE58}" srcOrd="5" destOrd="0" presId="urn:microsoft.com/office/officeart/2005/8/layout/orgChart1"/>
    <dgm:cxn modelId="{008A82F0-9CD1-4D82-A1E8-292098832F8F}" type="presParOf" srcId="{30DEB7E2-A8AF-47C5-BFDC-4B0F3B53CE58}" destId="{BE4C4B3C-96E9-4090-A990-C86C50413DD4}" srcOrd="0" destOrd="0" presId="urn:microsoft.com/office/officeart/2005/8/layout/orgChart1"/>
    <dgm:cxn modelId="{A665F158-D17F-4B50-83D9-18ED40EDB5DA}" type="presParOf" srcId="{BE4C4B3C-96E9-4090-A990-C86C50413DD4}" destId="{428A51E4-D1E6-42D7-B8BC-DC9A1B878B23}" srcOrd="0" destOrd="0" presId="urn:microsoft.com/office/officeart/2005/8/layout/orgChart1"/>
    <dgm:cxn modelId="{5612AFD2-FD39-4F80-BA98-6AF219A3145F}" type="presParOf" srcId="{BE4C4B3C-96E9-4090-A990-C86C50413DD4}" destId="{64A9EF83-20F0-4864-A8B2-41289EAC0232}" srcOrd="1" destOrd="0" presId="urn:microsoft.com/office/officeart/2005/8/layout/orgChart1"/>
    <dgm:cxn modelId="{49476F78-E4A2-448F-BF95-7903F067CB7E}" type="presParOf" srcId="{30DEB7E2-A8AF-47C5-BFDC-4B0F3B53CE58}" destId="{D119B149-FB3C-4DBD-946C-E8E43C97CFB0}" srcOrd="1" destOrd="0" presId="urn:microsoft.com/office/officeart/2005/8/layout/orgChart1"/>
    <dgm:cxn modelId="{14DC21F3-ABE6-450B-9481-27EE902C0199}" type="presParOf" srcId="{30DEB7E2-A8AF-47C5-BFDC-4B0F3B53CE58}" destId="{FC65D82D-48E9-49B2-AB4E-78C928074714}" srcOrd="2" destOrd="0" presId="urn:microsoft.com/office/officeart/2005/8/layout/orgChart1"/>
    <dgm:cxn modelId="{A33B5580-9D21-4226-8E6A-1420F4B937D0}" type="presParOf" srcId="{1B226198-4D96-4944-A84E-1546D980A611}" destId="{8167EE27-D0C4-4FE1-99FF-64C3CB25FE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333B9-032E-47BB-B2F8-9990A43FC3AE}">
      <dsp:nvSpPr>
        <dsp:cNvPr id="0" name=""/>
        <dsp:cNvSpPr/>
      </dsp:nvSpPr>
      <dsp:spPr>
        <a:xfrm>
          <a:off x="5486400" y="1926142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38"/>
              </a:lnTo>
              <a:lnTo>
                <a:pt x="3881668" y="336838"/>
              </a:lnTo>
              <a:lnTo>
                <a:pt x="3881668" y="673677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999C7-65CD-4BF4-B2D4-89EA20DF2647}">
      <dsp:nvSpPr>
        <dsp:cNvPr id="0" name=""/>
        <dsp:cNvSpPr/>
      </dsp:nvSpPr>
      <dsp:spPr>
        <a:xfrm>
          <a:off x="5440679" y="1926142"/>
          <a:ext cx="91440" cy="673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77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5EF19-73FC-42A1-8F18-266C6912A2C2}">
      <dsp:nvSpPr>
        <dsp:cNvPr id="0" name=""/>
        <dsp:cNvSpPr/>
      </dsp:nvSpPr>
      <dsp:spPr>
        <a:xfrm>
          <a:off x="1604731" y="1926142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3881668" y="0"/>
              </a:moveTo>
              <a:lnTo>
                <a:pt x="3881668" y="336838"/>
              </a:lnTo>
              <a:lnTo>
                <a:pt x="0" y="336838"/>
              </a:lnTo>
              <a:lnTo>
                <a:pt x="0" y="673677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46078-E230-4A56-B69A-EF7403880826}">
      <dsp:nvSpPr>
        <dsp:cNvPr id="0" name=""/>
        <dsp:cNvSpPr/>
      </dsp:nvSpPr>
      <dsp:spPr>
        <a:xfrm>
          <a:off x="2640704" y="322147"/>
          <a:ext cx="5691391" cy="1603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erx23.twx.htl.schule</a:t>
          </a:r>
          <a:endParaRPr lang="de-DE" sz="3700" kern="1200" dirty="0"/>
        </a:p>
      </dsp:txBody>
      <dsp:txXfrm>
        <a:off x="2640704" y="322147"/>
        <a:ext cx="5691391" cy="1603995"/>
      </dsp:txXfrm>
    </dsp:sp>
    <dsp:sp modelId="{4D9BC071-6D9D-48CF-9D89-87E69506A692}">
      <dsp:nvSpPr>
        <dsp:cNvPr id="0" name=""/>
        <dsp:cNvSpPr/>
      </dsp:nvSpPr>
      <dsp:spPr>
        <a:xfrm>
          <a:off x="736" y="2599820"/>
          <a:ext cx="3207990" cy="1603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err="1" smtClean="0"/>
            <a:t>ThingWorx</a:t>
          </a:r>
          <a:r>
            <a:rPr lang="de-DE" sz="3700" kern="1200" dirty="0" smtClean="0"/>
            <a:t> (</a:t>
          </a:r>
          <a:r>
            <a:rPr lang="de-DE" sz="3700" kern="1200" dirty="0" err="1" smtClean="0"/>
            <a:t>TomCat</a:t>
          </a:r>
          <a:r>
            <a:rPr lang="de-DE" sz="3700" kern="1200" dirty="0" smtClean="0"/>
            <a:t>)</a:t>
          </a:r>
          <a:endParaRPr lang="de-DE" sz="3700" kern="1200" dirty="0"/>
        </a:p>
      </dsp:txBody>
      <dsp:txXfrm>
        <a:off x="736" y="2599820"/>
        <a:ext cx="3207990" cy="1603995"/>
      </dsp:txXfrm>
    </dsp:sp>
    <dsp:sp modelId="{5A3E252C-3F11-49AB-8472-8DEF15347104}">
      <dsp:nvSpPr>
        <dsp:cNvPr id="0" name=""/>
        <dsp:cNvSpPr/>
      </dsp:nvSpPr>
      <dsp:spPr>
        <a:xfrm>
          <a:off x="3882404" y="2599820"/>
          <a:ext cx="3207990" cy="1603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Experience-Service (</a:t>
          </a:r>
          <a:r>
            <a:rPr lang="de-DE" sz="3700" kern="1200" dirty="0" err="1" smtClean="0"/>
            <a:t>NodeJS</a:t>
          </a:r>
          <a:r>
            <a:rPr lang="de-DE" sz="3700" kern="1200" dirty="0" smtClean="0"/>
            <a:t>)</a:t>
          </a:r>
          <a:endParaRPr lang="de-DE" sz="3700" kern="1200" dirty="0"/>
        </a:p>
      </dsp:txBody>
      <dsp:txXfrm>
        <a:off x="3882404" y="2599820"/>
        <a:ext cx="3207990" cy="1603995"/>
      </dsp:txXfrm>
    </dsp:sp>
    <dsp:sp modelId="{428A51E4-D1E6-42D7-B8BC-DC9A1B878B23}">
      <dsp:nvSpPr>
        <dsp:cNvPr id="0" name=""/>
        <dsp:cNvSpPr/>
      </dsp:nvSpPr>
      <dsp:spPr>
        <a:xfrm>
          <a:off x="7764073" y="2599820"/>
          <a:ext cx="3207990" cy="1603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Datenbank (</a:t>
          </a:r>
          <a:r>
            <a:rPr lang="de-DE" sz="3700" kern="1200" dirty="0" err="1" smtClean="0"/>
            <a:t>PostgreSQL</a:t>
          </a:r>
          <a:r>
            <a:rPr lang="de-DE" sz="3700" kern="1200" dirty="0" smtClean="0"/>
            <a:t>)</a:t>
          </a:r>
          <a:endParaRPr lang="de-DE" sz="3700" kern="1200" dirty="0"/>
        </a:p>
      </dsp:txBody>
      <dsp:txXfrm>
        <a:off x="7764073" y="2599820"/>
        <a:ext cx="3207990" cy="1603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5251-1CFB-473B-A917-FFBAA148C3A5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56C2-062A-43A0-9DAB-CFEEFCC9CC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4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dp.media/articles/-introducing-iot-platforms-part-i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dp.media/articles/-introducing-iot-platforms-part-ii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dp.media/articles/-introducing-iot-platforms-part-i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dp.media/articles/-introducing-iot-platforms-part-i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dp.media/articles/-introducing-iot-platforms-part-i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dp.media/articles/-introducing-iot-platforms-part-i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ndp.media/articles/-introducing-iot-platforms-part-i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-online.de/thingworx-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https://www.adandp.media/articles/-introducing-iot-platforms-part-ii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27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https://www.adandp.media/articles/-introducing-iot-platforms-part-ii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4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https://www.adandp.media/articles/-introducing-iot-platforms-part-ii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5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https://www.adandp.media/articles/-introducing-iot-platforms-part-ii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74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https://www.adandp.media/articles/-introducing-iot-platforms-part-ii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42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3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https://www.adandp.media/articles/-introducing-iot-platforms-part-ii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16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https://www.adandp.media/articles/-introducing-iot-platforms-part-ii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0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https://www.net-online.de/thingworx-foundation/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F56C2-062A-43A0-9DAB-CFEEFCC9CC1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52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555EF4-AF86-45ED-804A-F739A3C351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26" y="110480"/>
            <a:ext cx="1574716" cy="510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.twx@htl.schu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twx@htl.schule" TargetMode="External"/><Relationship Id="rId2" Type="http://schemas.openxmlformats.org/officeDocument/2006/relationships/hyperlink" Target="mailto:support.plm@htl.schu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58963" y="2636912"/>
            <a:ext cx="8594755" cy="21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ts val="3300"/>
              </a:lnSpc>
            </a:pPr>
            <a:endParaRPr lang="en-US" sz="1600" baseline="90000" dirty="0">
              <a:solidFill>
                <a:schemeClr val="bg1"/>
              </a:solidFill>
              <a:latin typeface="MCI Memphis Extra Bold" pitchFamily="18" charset="0"/>
              <a:cs typeface="Times New Roman" pitchFamily="18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689101" y="6266061"/>
            <a:ext cx="8728075" cy="6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ts val="2500"/>
              </a:lnSpc>
            </a:pPr>
            <a:endParaRPr lang="de-DE" sz="1400" dirty="0">
              <a:solidFill>
                <a:schemeClr val="accent2"/>
              </a:solidFill>
              <a:latin typeface="MCI Memphis Extra Bold" pitchFamily="18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 rot="-5400000">
            <a:off x="9828233" y="5836365"/>
            <a:ext cx="127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de-DE" sz="1000">
                <a:solidFill>
                  <a:schemeClr val="bg1"/>
                </a:solidFill>
              </a:rPr>
              <a:t>Stubaier Gletscher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58962" y="1750294"/>
            <a:ext cx="78676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3300"/>
              </a:lnSpc>
            </a:pPr>
            <a:r>
              <a:rPr lang="en-US" sz="5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US" sz="5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Produktentwicklung</a:t>
            </a:r>
            <a:endParaRPr lang="en-US" sz="5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300"/>
              </a:lnSpc>
            </a:pPr>
            <a:endParaRPr lang="en-US" sz="5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300"/>
              </a:lnSpc>
            </a:pPr>
            <a:endParaRPr lang="en-US" sz="3200" b="1" dirty="0">
              <a:solidFill>
                <a:sysClr val="windowText" lastClr="000000"/>
              </a:solidFill>
              <a:latin typeface="MCI Memphis Extra Bold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4869160"/>
            <a:ext cx="3112999" cy="134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1135E-9AAD-4299-A02F-0F18482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ThingWorx</a:t>
            </a:r>
            <a:r>
              <a:rPr lang="de-DE" dirty="0"/>
              <a:t> </a:t>
            </a:r>
            <a:r>
              <a:rPr lang="de-DE" dirty="0" err="1"/>
              <a:t>Foundation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2B447-EA92-4162-A03B-DF827EC3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</a:t>
            </a:r>
            <a:r>
              <a:rPr lang="de-AT" dirty="0" err="1"/>
              <a:t>ThingWorx</a:t>
            </a:r>
            <a:r>
              <a:rPr lang="de-AT" dirty="0"/>
              <a:t> </a:t>
            </a:r>
            <a:r>
              <a:rPr lang="de-AT" dirty="0" err="1"/>
              <a:t>Foundation</a:t>
            </a:r>
            <a:r>
              <a:rPr lang="de-AT" dirty="0"/>
              <a:t> ist das Kernstück der </a:t>
            </a:r>
            <a:r>
              <a:rPr lang="de-AT" dirty="0" err="1"/>
              <a:t>IoT</a:t>
            </a:r>
            <a:r>
              <a:rPr lang="de-AT" dirty="0"/>
              <a:t>-Plattform, mit der sich alle anderen </a:t>
            </a:r>
            <a:r>
              <a:rPr lang="de-AT" dirty="0" err="1"/>
              <a:t>IoT</a:t>
            </a:r>
            <a:r>
              <a:rPr lang="de-AT" dirty="0"/>
              <a:t>-Komponenten verbinden.</a:t>
            </a:r>
          </a:p>
          <a:p>
            <a:pPr marL="0" indent="0">
              <a:buNone/>
            </a:pPr>
            <a:endParaRPr lang="de-AT" dirty="0"/>
          </a:p>
          <a:p>
            <a:pPr>
              <a:buFont typeface="Wingdings" panose="05000000000000000000" pitchFamily="2" charset="2"/>
              <a:buChar char="à"/>
            </a:pPr>
            <a:r>
              <a:rPr lang="de-AT" dirty="0" smtClean="0">
                <a:solidFill>
                  <a:srgbClr val="00B050"/>
                </a:solidFill>
                <a:sym typeface="Wingdings" panose="05000000000000000000" pitchFamily="2" charset="2"/>
              </a:rPr>
              <a:t>Eigene Serverinfrastruktur an </a:t>
            </a:r>
            <a:r>
              <a:rPr lang="de-AT" dirty="0">
                <a:solidFill>
                  <a:srgbClr val="00B050"/>
                </a:solidFill>
                <a:sym typeface="Wingdings" panose="05000000000000000000" pitchFamily="2" charset="2"/>
              </a:rPr>
              <a:t>der HTL-Mödling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AT" dirty="0">
                <a:solidFill>
                  <a:srgbClr val="00B050"/>
                </a:solidFill>
                <a:sym typeface="Wingdings" panose="05000000000000000000" pitchFamily="2" charset="2"/>
              </a:rPr>
              <a:t>Schulung der </a:t>
            </a:r>
            <a:r>
              <a:rPr lang="de-AT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Standortadmins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1135E-9AAD-4299-A02F-0F18482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ThingWorx</a:t>
            </a:r>
            <a:r>
              <a:rPr lang="de-DE" dirty="0"/>
              <a:t> </a:t>
            </a:r>
            <a:r>
              <a:rPr lang="de-DE" dirty="0" err="1"/>
              <a:t>Foundation</a:t>
            </a:r>
            <a:r>
              <a:rPr lang="de-DE" dirty="0"/>
              <a:t> – Composer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2B447-EA92-4162-A03B-DF827EC3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Composer </a:t>
            </a:r>
            <a:r>
              <a:rPr lang="en-US" dirty="0" err="1"/>
              <a:t>i</a:t>
            </a:r>
            <a:r>
              <a:rPr lang="de-AT" dirty="0" err="1"/>
              <a:t>st</a:t>
            </a:r>
            <a:r>
              <a:rPr lang="de-AT" dirty="0"/>
              <a:t> eine integrierte Umgebung zur Modellierung von „</a:t>
            </a:r>
            <a:r>
              <a:rPr lang="de-AT" dirty="0" err="1"/>
              <a:t>things</a:t>
            </a:r>
            <a:r>
              <a:rPr lang="de-AT" dirty="0"/>
              <a:t>“ und der Entwicklung von Apps (</a:t>
            </a:r>
            <a:r>
              <a:rPr lang="en-US" dirty="0"/>
              <a:t>business logic, visualization, data storage, collaboration, security)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1135E-9AAD-4299-A02F-0F18482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ThingModel</a:t>
            </a:r>
            <a:r>
              <a:rPr lang="de-DE" dirty="0"/>
              <a:t> – Basis für </a:t>
            </a:r>
            <a:r>
              <a:rPr lang="de-DE" dirty="0" err="1"/>
              <a:t>things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2B447-EA92-4162-A03B-DF827EC3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de-AT" dirty="0" err="1"/>
              <a:t>ThingModel</a:t>
            </a:r>
            <a:r>
              <a:rPr lang="de-AT" dirty="0"/>
              <a:t> ist die digitale Repräsentation eines physischen Objekts (Digital Twin), der mit Echtzeit-Betriebsdaten angereichert ist. </a:t>
            </a:r>
          </a:p>
          <a:p>
            <a:pPr marL="0" indent="0" fontAlgn="base">
              <a:buNone/>
            </a:pPr>
            <a:r>
              <a:rPr lang="de-AT" dirty="0"/>
              <a:t>Zudem ist der Digital Twin eine essentielle Komponente, um alle Bausteine der </a:t>
            </a:r>
            <a:r>
              <a:rPr lang="de-AT" dirty="0" err="1"/>
              <a:t>ThingWorx</a:t>
            </a:r>
            <a:r>
              <a:rPr lang="de-AT" dirty="0"/>
              <a:t>-Technologien zu verbinden.</a:t>
            </a:r>
          </a:p>
        </p:txBody>
      </p:sp>
    </p:spTree>
    <p:extLst>
      <p:ext uri="{BB962C8B-B14F-4D97-AF65-F5344CB8AC3E}">
        <p14:creationId xmlns:p14="http://schemas.microsoft.com/office/powerpoint/2010/main" val="35837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1135E-9AAD-4299-A02F-0F18482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Mashup </a:t>
            </a:r>
            <a:r>
              <a:rPr lang="de-DE" dirty="0" err="1"/>
              <a:t>Builder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2B447-EA92-4162-A03B-DF827EC3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507288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Mashup </a:t>
            </a:r>
            <a:r>
              <a:rPr lang="de-DE" dirty="0" err="1"/>
              <a:t>Builder</a:t>
            </a:r>
            <a:r>
              <a:rPr lang="de-DE" dirty="0"/>
              <a:t> ist eine Drag-and-Drop-Lösung (</a:t>
            </a:r>
            <a:r>
              <a:rPr lang="de-DE" dirty="0" err="1"/>
              <a:t>low</a:t>
            </a:r>
            <a:r>
              <a:rPr lang="de-DE" dirty="0"/>
              <a:t>-code) für die Entwicklung interaktiver Apps, Dashboards, kollaborativer </a:t>
            </a:r>
            <a:r>
              <a:rPr lang="de-DE" dirty="0" err="1"/>
              <a:t>Workspaces</a:t>
            </a:r>
            <a:r>
              <a:rPr lang="de-DE" dirty="0"/>
              <a:t> und mobiler Interfaces.</a:t>
            </a:r>
          </a:p>
          <a:p>
            <a:pPr marL="0" indent="0" fontAlgn="base">
              <a:buNone/>
            </a:pPr>
            <a:r>
              <a:rPr lang="de-DE" dirty="0"/>
              <a:t>Damit können z.B. </a:t>
            </a:r>
            <a:r>
              <a:rPr lang="de-DE" dirty="0" err="1"/>
              <a:t>things</a:t>
            </a:r>
            <a:r>
              <a:rPr lang="de-DE" dirty="0"/>
              <a:t> gesteuert werden oder aufgrund von Daten Ereignisse ausgelöst werden.</a:t>
            </a:r>
          </a:p>
          <a:p>
            <a:pPr marL="0" indent="0" fontAlgn="base">
              <a:buNone/>
            </a:pP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 Schwerpunkt der nächsten Schulung (voraussichtlich März 2020)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1135E-9AAD-4299-A02F-0F18482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Vuforia</a:t>
            </a:r>
            <a:r>
              <a:rPr lang="de-DE" dirty="0"/>
              <a:t> Studio – AR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2B447-EA92-4162-A03B-DF827EC3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Vuforia Studio </a:t>
            </a:r>
            <a:r>
              <a:rPr lang="en-US" dirty="0" err="1"/>
              <a:t>ist</a:t>
            </a:r>
            <a:r>
              <a:rPr lang="en-US" dirty="0"/>
              <a:t> die Software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Erstellen</a:t>
            </a:r>
            <a:r>
              <a:rPr lang="en-US" dirty="0"/>
              <a:t> von AR-</a:t>
            </a:r>
            <a:r>
              <a:rPr lang="en-US" dirty="0" err="1"/>
              <a:t>Anwendungen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Physische</a:t>
            </a:r>
            <a:r>
              <a:rPr lang="en-US" dirty="0"/>
              <a:t> und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gemeinsam</a:t>
            </a:r>
            <a:r>
              <a:rPr lang="en-US" dirty="0"/>
              <a:t> </a:t>
            </a:r>
            <a:r>
              <a:rPr lang="en-US" dirty="0" err="1"/>
              <a:t>dargestellt</a:t>
            </a:r>
            <a:r>
              <a:rPr lang="en-US" dirty="0"/>
              <a:t> </a:t>
            </a:r>
            <a:r>
              <a:rPr lang="en-US" dirty="0" err="1" smtClean="0"/>
              <a:t>werden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(desktop, mobile </a:t>
            </a:r>
            <a:r>
              <a:rPr lang="en-US" dirty="0" err="1"/>
              <a:t>Geräte</a:t>
            </a:r>
            <a:r>
              <a:rPr lang="en-US" dirty="0"/>
              <a:t>, and wearables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88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1135E-9AAD-4299-A02F-0F18482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IoT</a:t>
            </a:r>
            <a:r>
              <a:rPr lang="de-DE" dirty="0"/>
              <a:t>-Schulung 10/2019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2B447-EA92-4162-A03B-DF827EC3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 Inhalte </a:t>
            </a:r>
            <a:r>
              <a:rPr lang="de-AT" dirty="0" err="1"/>
              <a:t>IoT</a:t>
            </a:r>
            <a:r>
              <a:rPr lang="de-AT" dirty="0"/>
              <a:t>-Schulung 03/2019</a:t>
            </a:r>
          </a:p>
          <a:p>
            <a:r>
              <a:rPr lang="de-DE" dirty="0"/>
              <a:t>Integrieren eines Sensors in </a:t>
            </a:r>
            <a:r>
              <a:rPr lang="de-DE" dirty="0" err="1"/>
              <a:t>ThingWorx</a:t>
            </a:r>
            <a:r>
              <a:rPr lang="de-DE" dirty="0"/>
              <a:t> (best-</a:t>
            </a:r>
            <a:r>
              <a:rPr lang="de-DE" dirty="0" err="1"/>
              <a:t>practice</a:t>
            </a:r>
            <a:r>
              <a:rPr lang="de-DE" dirty="0"/>
              <a:t>-Ansatz) </a:t>
            </a:r>
          </a:p>
          <a:p>
            <a:r>
              <a:rPr lang="de-DE" dirty="0"/>
              <a:t>AR-Visualisieren der Daten 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Als </a:t>
            </a:r>
            <a:r>
              <a:rPr lang="de-DE" dirty="0"/>
              <a:t>Übungsszenario wird ein selbstgebautes RC-Auto verwendet, das beliebig weiter entwickelt werden kann. </a:t>
            </a:r>
          </a:p>
        </p:txBody>
      </p:sp>
    </p:spTree>
    <p:extLst>
      <p:ext uri="{BB962C8B-B14F-4D97-AF65-F5344CB8AC3E}">
        <p14:creationId xmlns:p14="http://schemas.microsoft.com/office/powerpoint/2010/main" val="892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Der </a:t>
            </a:r>
            <a:r>
              <a:rPr lang="de-AT" dirty="0" err="1" smtClean="0"/>
              <a:t>Thingworxpod</a:t>
            </a:r>
            <a:endParaRPr lang="de-AT" dirty="0" smtClean="0"/>
          </a:p>
          <a:p>
            <a:r>
              <a:rPr lang="de-AT" dirty="0" smtClean="0"/>
              <a:t>Die Managementinstanz</a:t>
            </a:r>
          </a:p>
          <a:p>
            <a:r>
              <a:rPr lang="de-AT" dirty="0" smtClean="0"/>
              <a:t>Die Schuladministratoren</a:t>
            </a:r>
          </a:p>
          <a:p>
            <a:r>
              <a:rPr lang="de-AT" dirty="0" smtClean="0"/>
              <a:t>Das Anlegen eines </a:t>
            </a:r>
            <a:r>
              <a:rPr lang="de-AT" dirty="0" err="1" smtClean="0"/>
              <a:t>Pods</a:t>
            </a:r>
            <a:endParaRPr lang="de-AT" dirty="0" smtClean="0"/>
          </a:p>
          <a:p>
            <a:r>
              <a:rPr lang="de-AT" dirty="0" smtClean="0"/>
              <a:t>Testen der </a:t>
            </a:r>
            <a:r>
              <a:rPr lang="de-AT" dirty="0" err="1" smtClean="0"/>
              <a:t>Pods</a:t>
            </a:r>
            <a:endParaRPr lang="de-AT" dirty="0" smtClean="0"/>
          </a:p>
          <a:p>
            <a:r>
              <a:rPr lang="de-AT" dirty="0" smtClean="0"/>
              <a:t>Das Verwalten der </a:t>
            </a:r>
            <a:r>
              <a:rPr lang="de-AT" dirty="0" err="1" smtClean="0"/>
              <a:t>Pods</a:t>
            </a:r>
            <a:endParaRPr lang="de-AT" dirty="0" smtClean="0"/>
          </a:p>
          <a:p>
            <a:r>
              <a:rPr lang="de-AT" dirty="0" smtClean="0"/>
              <a:t>Info Seite </a:t>
            </a:r>
            <a:r>
              <a:rPr lang="de-AT" dirty="0" err="1" smtClean="0"/>
              <a:t>info.twx.htl.schule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8736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</a:t>
            </a:r>
            <a:r>
              <a:rPr lang="de-AT" dirty="0" err="1"/>
              <a:t>Thingworxpod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In Zusammenarbeit mit PTC: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Cristina Buse</a:t>
            </a:r>
            <a:br>
              <a:rPr lang="de-AT" dirty="0" smtClean="0"/>
            </a:br>
            <a:r>
              <a:rPr lang="de-AT" dirty="0" err="1" smtClean="0"/>
              <a:t>Costin</a:t>
            </a:r>
            <a:r>
              <a:rPr lang="de-AT" dirty="0" smtClean="0"/>
              <a:t> </a:t>
            </a:r>
            <a:r>
              <a:rPr lang="de-AT" dirty="0" err="1" smtClean="0"/>
              <a:t>Badici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r>
              <a:rPr lang="de-AT" dirty="0"/>
              <a:t>u</a:t>
            </a:r>
            <a:r>
              <a:rPr lang="de-AT" dirty="0" smtClean="0"/>
              <a:t>nd HTL Mödling: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Michael Basta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51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</a:t>
            </a:r>
            <a:r>
              <a:rPr lang="de-AT" dirty="0" err="1" smtClean="0"/>
              <a:t>Thingworxpod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77232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3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</a:t>
            </a:r>
            <a:r>
              <a:rPr lang="de-AT" dirty="0" err="1"/>
              <a:t>Thingworxpod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97151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Ein </a:t>
            </a:r>
            <a:r>
              <a:rPr lang="de-AT" dirty="0" err="1" smtClean="0"/>
              <a:t>Pod</a:t>
            </a:r>
            <a:r>
              <a:rPr lang="de-AT" dirty="0" smtClean="0"/>
              <a:t> wird mittels existierendem Template erstellt</a:t>
            </a:r>
          </a:p>
          <a:p>
            <a:r>
              <a:rPr lang="de-AT" dirty="0" smtClean="0"/>
              <a:t>Zwei unterschiedliche Arten: zeitlich begrenzt bzw. dauerhaft</a:t>
            </a:r>
          </a:p>
          <a:p>
            <a:r>
              <a:rPr lang="de-AT" dirty="0" smtClean="0"/>
              <a:t>Ein bestehender </a:t>
            </a:r>
            <a:r>
              <a:rPr lang="de-AT" dirty="0" err="1" smtClean="0"/>
              <a:t>Pod</a:t>
            </a:r>
            <a:r>
              <a:rPr lang="de-AT" dirty="0" smtClean="0"/>
              <a:t> wird nicht upgedatet</a:t>
            </a:r>
          </a:p>
          <a:p>
            <a:r>
              <a:rPr lang="de-AT" dirty="0" smtClean="0"/>
              <a:t>Das Template zur Erstellung der </a:t>
            </a:r>
            <a:r>
              <a:rPr lang="de-AT" dirty="0" err="1" smtClean="0"/>
              <a:t>Pods</a:t>
            </a:r>
            <a:r>
              <a:rPr lang="de-AT" dirty="0" smtClean="0"/>
              <a:t> wird zu bestimmten Zeiten neu generiert, getestet und zur Verfügung gestellt </a:t>
            </a:r>
            <a:br>
              <a:rPr lang="de-AT" dirty="0" smtClean="0"/>
            </a:br>
            <a:r>
              <a:rPr lang="de-AT" dirty="0" smtClean="0"/>
              <a:t>(wird sich noch zeigen, welche Zeiträume das sind)</a:t>
            </a:r>
          </a:p>
          <a:p>
            <a:r>
              <a:rPr lang="de-AT" dirty="0" smtClean="0"/>
              <a:t>Möchte man mit einer neuere Version arbeiten, so müssen die Daten des bestehenden </a:t>
            </a:r>
            <a:r>
              <a:rPr lang="de-AT" dirty="0" err="1" smtClean="0"/>
              <a:t>Pods</a:t>
            </a:r>
            <a:r>
              <a:rPr lang="de-AT" dirty="0" smtClean="0"/>
              <a:t> exportiert und in einen neu erstellten </a:t>
            </a:r>
            <a:r>
              <a:rPr lang="de-AT" dirty="0" err="1" smtClean="0"/>
              <a:t>Pod</a:t>
            </a:r>
            <a:r>
              <a:rPr lang="de-AT" dirty="0" smtClean="0"/>
              <a:t> importiert werden – dies setzt allerdings voraus, dass es ein neues Template mit neuer Version gibt!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13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7835E50-5913-4839-92F5-6BA2FB8F6A3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Digitale Transformation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CDB9D8-32A4-4DCC-A5C0-9182200FF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420888"/>
            <a:ext cx="4896544" cy="30061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A461F4-BE80-416D-94EC-46307E28BC33}"/>
              </a:ext>
            </a:extLst>
          </p:cNvPr>
          <p:cNvSpPr txBox="1"/>
          <p:nvPr/>
        </p:nvSpPr>
        <p:spPr>
          <a:xfrm>
            <a:off x="623392" y="155679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Durch </a:t>
            </a:r>
            <a:r>
              <a:rPr lang="de-AT" b="1" dirty="0"/>
              <a:t>Smart </a:t>
            </a:r>
            <a:r>
              <a:rPr lang="de-AT" b="1" dirty="0" err="1"/>
              <a:t>Connected</a:t>
            </a:r>
            <a:r>
              <a:rPr lang="de-AT" b="1" dirty="0"/>
              <a:t> Products </a:t>
            </a:r>
            <a:r>
              <a:rPr lang="de-AT" dirty="0"/>
              <a:t>können Produkte und Services differenziert und individualisiert werden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BC81E6-05AF-459A-A47E-C78C657C8AF2}"/>
              </a:ext>
            </a:extLst>
          </p:cNvPr>
          <p:cNvSpPr txBox="1"/>
          <p:nvPr/>
        </p:nvSpPr>
        <p:spPr>
          <a:xfrm>
            <a:off x="3719736" y="532501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de-AT" dirty="0"/>
              <a:t>Durch </a:t>
            </a:r>
            <a:r>
              <a:rPr lang="de-AT" b="1" dirty="0"/>
              <a:t>Mensch-Maschine Integration und Kollaboration (Smart </a:t>
            </a:r>
            <a:r>
              <a:rPr lang="de-AT" b="1" dirty="0" err="1"/>
              <a:t>Connected</a:t>
            </a:r>
            <a:r>
              <a:rPr lang="de-AT" b="1" dirty="0"/>
              <a:t> People) </a:t>
            </a:r>
            <a:r>
              <a:rPr lang="de-AT" dirty="0"/>
              <a:t>kann die Produktivität und Qualität gesteigert werden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E39F0FF-EDA9-4D27-A6EF-E0ECE91506A0}"/>
              </a:ext>
            </a:extLst>
          </p:cNvPr>
          <p:cNvSpPr txBox="1"/>
          <p:nvPr/>
        </p:nvSpPr>
        <p:spPr>
          <a:xfrm>
            <a:off x="8068830" y="1615272"/>
            <a:ext cx="3283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Daten-getriebene</a:t>
            </a:r>
          </a:p>
          <a:p>
            <a:r>
              <a:rPr lang="de-AT" b="1" dirty="0"/>
              <a:t>Smart </a:t>
            </a:r>
            <a:r>
              <a:rPr lang="de-AT" b="1" dirty="0" err="1"/>
              <a:t>Connected</a:t>
            </a:r>
            <a:r>
              <a:rPr lang="de-AT" b="1" dirty="0"/>
              <a:t> </a:t>
            </a:r>
            <a:r>
              <a:rPr lang="de-AT" b="1" dirty="0" err="1"/>
              <a:t>Processes</a:t>
            </a:r>
            <a:r>
              <a:rPr lang="de-AT" b="1" dirty="0"/>
              <a:t> </a:t>
            </a:r>
            <a:r>
              <a:rPr lang="de-AT" dirty="0"/>
              <a:t>ermöglichen Verbesserungen in den Produktionsabläufen</a:t>
            </a:r>
          </a:p>
        </p:txBody>
      </p:sp>
    </p:spTree>
    <p:extLst>
      <p:ext uri="{BB962C8B-B14F-4D97-AF65-F5344CB8AC3E}">
        <p14:creationId xmlns:p14="http://schemas.microsoft.com/office/powerpoint/2010/main" val="39082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Parameter zur Erstellung eines </a:t>
            </a:r>
            <a:r>
              <a:rPr lang="de-AT" dirty="0" err="1" smtClean="0"/>
              <a:t>Thingworxpod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Eigener </a:t>
            </a:r>
            <a:r>
              <a:rPr lang="de-AT" dirty="0" err="1" smtClean="0"/>
              <a:t>Thingworxserver</a:t>
            </a:r>
            <a:r>
              <a:rPr lang="de-AT" dirty="0" smtClean="0"/>
              <a:t> für das Management der </a:t>
            </a:r>
            <a:r>
              <a:rPr lang="de-AT" dirty="0" err="1" smtClean="0"/>
              <a:t>Pods</a:t>
            </a:r>
            <a:endParaRPr lang="de-AT" dirty="0" smtClean="0"/>
          </a:p>
          <a:p>
            <a:r>
              <a:rPr lang="de-AT" dirty="0" smtClean="0"/>
              <a:t>Zentrale Parameter für das Erstellen und parametrieren der </a:t>
            </a:r>
            <a:r>
              <a:rPr lang="de-AT" dirty="0" err="1" smtClean="0"/>
              <a:t>Pods</a:t>
            </a:r>
            <a:endParaRPr lang="de-AT" dirty="0"/>
          </a:p>
          <a:p>
            <a:pPr lvl="1"/>
            <a:r>
              <a:rPr lang="de-AT" dirty="0" err="1" smtClean="0"/>
              <a:t>schoolCode</a:t>
            </a:r>
            <a:r>
              <a:rPr lang="de-AT" dirty="0" smtClean="0"/>
              <a:t> – Schulkennzahl</a:t>
            </a:r>
          </a:p>
          <a:p>
            <a:pPr lvl="1"/>
            <a:r>
              <a:rPr lang="de-AT" dirty="0" err="1" smtClean="0"/>
              <a:t>maxPods</a:t>
            </a:r>
            <a:r>
              <a:rPr lang="de-AT" dirty="0" smtClean="0"/>
              <a:t> (User) – 2</a:t>
            </a:r>
          </a:p>
          <a:p>
            <a:pPr lvl="1"/>
            <a:r>
              <a:rPr lang="de-AT" dirty="0" err="1" smtClean="0"/>
              <a:t>maxPerpetualPods</a:t>
            </a:r>
            <a:r>
              <a:rPr lang="de-AT" dirty="0" smtClean="0"/>
              <a:t> – 1</a:t>
            </a:r>
          </a:p>
          <a:p>
            <a:pPr lvl="1"/>
            <a:r>
              <a:rPr lang="de-AT" dirty="0" err="1" smtClean="0"/>
              <a:t>DaysReminderBeforeDeletePods</a:t>
            </a:r>
            <a:r>
              <a:rPr lang="de-AT" dirty="0" smtClean="0"/>
              <a:t> – 7</a:t>
            </a:r>
          </a:p>
          <a:p>
            <a:pPr lvl="1"/>
            <a:r>
              <a:rPr lang="de-AT" dirty="0" err="1" smtClean="0"/>
              <a:t>DaysReminderBeforeDeleteRefreshPods</a:t>
            </a:r>
            <a:r>
              <a:rPr lang="de-AT" dirty="0" smtClean="0"/>
              <a:t> – 7</a:t>
            </a:r>
          </a:p>
          <a:p>
            <a:pPr lvl="1"/>
            <a:r>
              <a:rPr lang="de-AT" dirty="0" err="1" smtClean="0"/>
              <a:t>MaxPods</a:t>
            </a:r>
            <a:r>
              <a:rPr lang="de-AT" dirty="0" smtClean="0"/>
              <a:t> (Systemspezifisch, gleichzeitig anzulegende </a:t>
            </a:r>
            <a:r>
              <a:rPr lang="de-AT" dirty="0" err="1" smtClean="0"/>
              <a:t>Pods</a:t>
            </a:r>
            <a:r>
              <a:rPr lang="de-AT" dirty="0" smtClean="0"/>
              <a:t>) – 2</a:t>
            </a:r>
          </a:p>
          <a:p>
            <a:pPr lvl="1"/>
            <a:r>
              <a:rPr lang="de-AT" dirty="0" err="1" smtClean="0"/>
              <a:t>MaxSpanNewPod</a:t>
            </a:r>
            <a:r>
              <a:rPr lang="de-AT" dirty="0" smtClean="0"/>
              <a:t> – 180</a:t>
            </a:r>
          </a:p>
          <a:p>
            <a:pPr lvl="1"/>
            <a:r>
              <a:rPr lang="de-AT" dirty="0" err="1" smtClean="0"/>
              <a:t>MaxSpanPlannedCreation</a:t>
            </a:r>
            <a:r>
              <a:rPr lang="de-AT" dirty="0" smtClean="0"/>
              <a:t> – 30</a:t>
            </a:r>
          </a:p>
          <a:p>
            <a:pPr lvl="1"/>
            <a:r>
              <a:rPr lang="de-AT" dirty="0" err="1" smtClean="0"/>
              <a:t>MaxSpanRefreshedPods</a:t>
            </a:r>
            <a:r>
              <a:rPr lang="de-AT" dirty="0" smtClean="0"/>
              <a:t> - 180</a:t>
            </a:r>
          </a:p>
        </p:txBody>
      </p:sp>
    </p:spTree>
    <p:extLst>
      <p:ext uri="{BB962C8B-B14F-4D97-AF65-F5344CB8AC3E}">
        <p14:creationId xmlns:p14="http://schemas.microsoft.com/office/powerpoint/2010/main" val="17191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Mashup</a:t>
            </a:r>
            <a:r>
              <a:rPr lang="de-AT" dirty="0" smtClean="0"/>
              <a:t> zum Anlegen der Schuladministratoren</a:t>
            </a:r>
            <a:endParaRPr lang="de-AT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t="2857" b="8572"/>
          <a:stretch/>
        </p:blipFill>
        <p:spPr>
          <a:xfrm>
            <a:off x="1703512" y="1196752"/>
            <a:ext cx="4117447" cy="554461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79976" y="1772816"/>
            <a:ext cx="5575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err="1" smtClean="0"/>
              <a:t>Schulkennzahl_orgadmin</a:t>
            </a:r>
            <a:endParaRPr lang="de-AT" sz="4000" dirty="0" smtClean="0"/>
          </a:p>
          <a:p>
            <a:pPr algn="ctr"/>
            <a:endParaRPr lang="de-AT" sz="4000" dirty="0"/>
          </a:p>
          <a:p>
            <a:pPr algn="ctr"/>
            <a:r>
              <a:rPr lang="de-AT" sz="4000" dirty="0" smtClean="0"/>
              <a:t>601457_orgadmin</a:t>
            </a:r>
            <a:br>
              <a:rPr lang="de-AT" sz="4000" dirty="0" smtClean="0"/>
            </a:b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sz="4000" dirty="0" smtClean="0"/>
              <a:t>Eintragen der Emailadresse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23684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Poderstellung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pods.twx.htl.schule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1602838"/>
            <a:ext cx="4320480" cy="21984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4221088"/>
            <a:ext cx="8741296" cy="1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Einzelnen </a:t>
            </a:r>
            <a:r>
              <a:rPr lang="de-AT" dirty="0" err="1" smtClean="0"/>
              <a:t>Pod</a:t>
            </a:r>
            <a:r>
              <a:rPr lang="de-AT" dirty="0" smtClean="0"/>
              <a:t> erstellen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7" y="1390456"/>
            <a:ext cx="1518645" cy="6703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b="9270"/>
          <a:stretch/>
        </p:blipFill>
        <p:spPr>
          <a:xfrm>
            <a:off x="2639616" y="1421896"/>
            <a:ext cx="3024336" cy="48135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744072" y="1844824"/>
            <a:ext cx="49460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Eintrag der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Hauptverantwortlicher Schüler/Schülerin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Verantwortlicher Lehrer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Emailadresse des Lehrers oder</a:t>
            </a:r>
            <a:br>
              <a:rPr lang="de-AT" dirty="0" smtClean="0"/>
            </a:br>
            <a:r>
              <a:rPr lang="de-AT" dirty="0" smtClean="0"/>
              <a:t>des hauptverantwortlichen Schülers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Geplantes Datum der Erstellung des </a:t>
            </a:r>
            <a:r>
              <a:rPr lang="de-AT" dirty="0" err="1" smtClean="0"/>
              <a:t>Pods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Perpetual</a:t>
            </a:r>
            <a:r>
              <a:rPr lang="de-AT" dirty="0" smtClean="0"/>
              <a:t> </a:t>
            </a:r>
            <a:r>
              <a:rPr lang="de-AT" dirty="0" err="1" smtClean="0"/>
              <a:t>Pod</a:t>
            </a:r>
            <a:r>
              <a:rPr lang="de-AT" dirty="0" smtClean="0"/>
              <a:t> anhaken, wenn man einen </a:t>
            </a:r>
            <a:br>
              <a:rPr lang="de-AT" dirty="0" smtClean="0"/>
            </a:br>
            <a:r>
              <a:rPr lang="de-AT" dirty="0" smtClean="0"/>
              <a:t>dauerhaften </a:t>
            </a:r>
            <a:r>
              <a:rPr lang="de-AT" dirty="0" err="1" smtClean="0"/>
              <a:t>Pod</a:t>
            </a:r>
            <a:r>
              <a:rPr lang="de-AT" dirty="0" smtClean="0"/>
              <a:t> erstellen möchte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Tage die der </a:t>
            </a:r>
            <a:r>
              <a:rPr lang="de-AT" dirty="0" err="1" smtClean="0"/>
              <a:t>Pod</a:t>
            </a:r>
            <a:r>
              <a:rPr lang="de-AT" dirty="0" smtClean="0"/>
              <a:t> laufen soll, sofern es sich um</a:t>
            </a:r>
            <a:br>
              <a:rPr lang="de-AT" dirty="0" smtClean="0"/>
            </a:br>
            <a:r>
              <a:rPr lang="de-AT" dirty="0" smtClean="0"/>
              <a:t>einen zeitlich begrenzten </a:t>
            </a:r>
            <a:r>
              <a:rPr lang="de-AT" dirty="0" err="1" smtClean="0"/>
              <a:t>Pod</a:t>
            </a:r>
            <a:r>
              <a:rPr lang="de-AT" dirty="0" smtClean="0"/>
              <a:t> handelt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Möchte man ein eigenes Passwort vergeben, </a:t>
            </a:r>
            <a:br>
              <a:rPr lang="de-AT" dirty="0" smtClean="0"/>
            </a:br>
            <a:r>
              <a:rPr lang="de-AT" dirty="0" smtClean="0"/>
              <a:t>dann Custom </a:t>
            </a:r>
            <a:r>
              <a:rPr lang="de-AT" dirty="0" err="1" smtClean="0"/>
              <a:t>password</a:t>
            </a:r>
            <a:r>
              <a:rPr lang="de-AT" dirty="0" smtClean="0"/>
              <a:t> anhaken.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Zum Erstellen des </a:t>
            </a:r>
            <a:r>
              <a:rPr lang="de-AT" dirty="0" err="1" smtClean="0"/>
              <a:t>Pods</a:t>
            </a:r>
            <a:r>
              <a:rPr lang="de-AT" dirty="0" smtClean="0"/>
              <a:t> auf „Create </a:t>
            </a:r>
            <a:r>
              <a:rPr lang="de-AT" dirty="0" err="1" smtClean="0"/>
              <a:t>Pod</a:t>
            </a:r>
            <a:r>
              <a:rPr lang="de-AT" dirty="0" smtClean="0"/>
              <a:t>“ klicken</a:t>
            </a:r>
          </a:p>
        </p:txBody>
      </p:sp>
    </p:spTree>
    <p:extLst>
      <p:ext uri="{BB962C8B-B14F-4D97-AF65-F5344CB8AC3E}">
        <p14:creationId xmlns:p14="http://schemas.microsoft.com/office/powerpoint/2010/main" val="25138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Einzelnen </a:t>
            </a:r>
            <a:r>
              <a:rPr lang="de-AT" dirty="0" err="1"/>
              <a:t>Pod</a:t>
            </a:r>
            <a:r>
              <a:rPr lang="de-AT" dirty="0"/>
              <a:t> erstellen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7" y="1417638"/>
            <a:ext cx="11426661" cy="21898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21875"/>
          <a:stretch/>
        </p:blipFill>
        <p:spPr>
          <a:xfrm>
            <a:off x="171627" y="3998681"/>
            <a:ext cx="11272496" cy="18002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120336" y="2708920"/>
            <a:ext cx="1728192" cy="77241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76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Einzelnen </a:t>
            </a:r>
            <a:r>
              <a:rPr lang="de-AT" dirty="0" err="1"/>
              <a:t>Pod</a:t>
            </a:r>
            <a:r>
              <a:rPr lang="de-AT" dirty="0"/>
              <a:t> erstellen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Nach dem Erstellen des </a:t>
            </a:r>
            <a:r>
              <a:rPr lang="de-AT" dirty="0" err="1" smtClean="0"/>
              <a:t>Pods</a:t>
            </a:r>
            <a:r>
              <a:rPr lang="de-AT" dirty="0" smtClean="0"/>
              <a:t> wird eine Email an den Schuladministrator und an die eingetragen Emailadresse geschickt:</a:t>
            </a:r>
            <a:br>
              <a:rPr lang="de-AT" dirty="0" smtClean="0"/>
            </a:b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55" y="2819475"/>
            <a:ext cx="5531303" cy="6507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470215"/>
            <a:ext cx="9087286" cy="20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Einzelnen </a:t>
            </a:r>
            <a:r>
              <a:rPr lang="de-AT" dirty="0" err="1"/>
              <a:t>Pod</a:t>
            </a:r>
            <a:r>
              <a:rPr lang="de-AT" dirty="0"/>
              <a:t> erstellen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17638"/>
            <a:ext cx="8474680" cy="52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 Ablauf des erstellten </a:t>
            </a:r>
            <a:r>
              <a:rPr lang="de-AT" dirty="0" err="1" smtClean="0"/>
              <a:t>Pods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464" y="1340768"/>
            <a:ext cx="8693198" cy="28803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21875"/>
          <a:stretch/>
        </p:blipFill>
        <p:spPr>
          <a:xfrm>
            <a:off x="626097" y="4005064"/>
            <a:ext cx="11272496" cy="18002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606" y="5080722"/>
            <a:ext cx="2016224" cy="153007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174206" y="4794920"/>
            <a:ext cx="1224136" cy="57160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6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Gleichzeitiges Erstellen mehrerer </a:t>
            </a:r>
            <a:r>
              <a:rPr lang="de-AT" dirty="0" err="1" smtClean="0"/>
              <a:t>Pods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417638"/>
            <a:ext cx="2642090" cy="7854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11136"/>
          <a:stretch/>
        </p:blipFill>
        <p:spPr>
          <a:xfrm>
            <a:off x="3719736" y="1556791"/>
            <a:ext cx="3024336" cy="46805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20136" y="1786849"/>
            <a:ext cx="3315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Man erhält je erstellten </a:t>
            </a:r>
            <a:r>
              <a:rPr lang="de-AT" dirty="0" err="1" smtClean="0"/>
              <a:t>Pod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ein Email mit den Daten des </a:t>
            </a:r>
            <a:r>
              <a:rPr lang="de-AT" dirty="0" err="1" smtClean="0"/>
              <a:t>Pods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91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Testen der </a:t>
            </a:r>
            <a:r>
              <a:rPr lang="de-AT" dirty="0" err="1" smtClean="0"/>
              <a:t>Pods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AT" dirty="0" smtClean="0"/>
              <a:t>Erstellen einer Experience mit </a:t>
            </a:r>
            <a:r>
              <a:rPr lang="de-AT" dirty="0" err="1" smtClean="0"/>
              <a:t>Bildziel</a:t>
            </a:r>
            <a:endParaRPr lang="de-AT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Erstellen einer Experience mit </a:t>
            </a:r>
            <a:r>
              <a:rPr lang="de-AT" dirty="0" smtClean="0"/>
              <a:t>Modellziel</a:t>
            </a:r>
            <a:endParaRPr lang="de-AT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Erstellen einer Experience mit </a:t>
            </a:r>
            <a:r>
              <a:rPr lang="de-AT" dirty="0" smtClean="0"/>
              <a:t>Räumliches Ziel</a:t>
            </a:r>
            <a:endParaRPr lang="de-AT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Erstellen einer Experience mit </a:t>
            </a:r>
            <a:r>
              <a:rPr lang="de-AT" dirty="0" err="1" smtClean="0"/>
              <a:t>Thingmark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dirty="0" smtClean="0"/>
              <a:t>Infos bzgl. </a:t>
            </a:r>
            <a:r>
              <a:rPr lang="de-AT" dirty="0" err="1" smtClean="0"/>
              <a:t>Thingmarks</a:t>
            </a:r>
            <a:r>
              <a:rPr lang="de-AT" dirty="0" smtClean="0"/>
              <a:t> – Mail an  </a:t>
            </a:r>
            <a:r>
              <a:rPr lang="de-AT" dirty="0" err="1">
                <a:hlinkClick r:id="rId2"/>
              </a:rPr>
              <a:t>support.twx@htl.schule</a:t>
            </a:r>
            <a:endParaRPr lang="de-AT" dirty="0"/>
          </a:p>
          <a:p>
            <a:pPr marL="0" indent="0">
              <a:buNone/>
            </a:pP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65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02D4A2-8A12-4174-A964-B58825F68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835E50-5913-4839-92F5-6BA2FB8F6A3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Cyber-Physische Systeme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2BD99E-9CC8-4F44-A4DE-F61C02EA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82" y="1230187"/>
            <a:ext cx="6779095" cy="56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Kontakt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847528" y="2060848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Supportanfragen betreffend PLM Plattform:</a:t>
            </a:r>
          </a:p>
          <a:p>
            <a:endParaRPr lang="de-AT" sz="2400" dirty="0" smtClean="0"/>
          </a:p>
          <a:p>
            <a:r>
              <a:rPr lang="de-AT" sz="2400" dirty="0" smtClean="0"/>
              <a:t>	</a:t>
            </a:r>
            <a:r>
              <a:rPr lang="de-AT" sz="2400" dirty="0" err="1" smtClean="0">
                <a:hlinkClick r:id="rId2"/>
              </a:rPr>
              <a:t>support.plm@htl.schule</a:t>
            </a:r>
            <a:endParaRPr lang="de-AT" sz="2400" dirty="0" smtClean="0"/>
          </a:p>
          <a:p>
            <a:endParaRPr lang="de-AT" sz="2400" dirty="0" smtClean="0"/>
          </a:p>
          <a:p>
            <a:endParaRPr lang="de-AT" sz="2400" dirty="0"/>
          </a:p>
          <a:p>
            <a:r>
              <a:rPr lang="de-AT" sz="2400" dirty="0"/>
              <a:t>Supportanfragen betreffend </a:t>
            </a:r>
            <a:r>
              <a:rPr lang="de-AT" sz="2400" dirty="0" err="1" smtClean="0"/>
              <a:t>IoT</a:t>
            </a:r>
            <a:r>
              <a:rPr lang="de-AT" sz="2400" dirty="0" smtClean="0"/>
              <a:t> Plattform</a:t>
            </a:r>
            <a:r>
              <a:rPr lang="de-AT" sz="2400" dirty="0"/>
              <a:t>:</a:t>
            </a:r>
          </a:p>
          <a:p>
            <a:endParaRPr lang="de-AT" sz="2400" dirty="0"/>
          </a:p>
          <a:p>
            <a:r>
              <a:rPr lang="de-AT" sz="2400" dirty="0"/>
              <a:t>	</a:t>
            </a:r>
            <a:r>
              <a:rPr lang="de-AT" sz="2400" dirty="0" err="1" smtClean="0">
                <a:hlinkClick r:id="rId3"/>
              </a:rPr>
              <a:t>support.twx@htl.schule</a:t>
            </a:r>
            <a:endParaRPr lang="de-AT" sz="2400" dirty="0" smtClean="0"/>
          </a:p>
          <a:p>
            <a:endParaRPr lang="de-AT" sz="2400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50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7835E50-5913-4839-92F5-6BA2FB8F6A3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Klassische</a:t>
            </a:r>
            <a:r>
              <a:rPr lang="de-DE" dirty="0"/>
              <a:t> </a:t>
            </a:r>
            <a:r>
              <a:rPr lang="de-DE" dirty="0" err="1"/>
              <a:t>Produkentwicklung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9ED2A7-D364-4672-B5A6-82A522F5B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171575"/>
            <a:ext cx="8877672" cy="56864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8E7FEFE-F6DB-4CEF-87AE-A6A7E57E2E12}"/>
              </a:ext>
            </a:extLst>
          </p:cNvPr>
          <p:cNvSpPr txBox="1"/>
          <p:nvPr/>
        </p:nvSpPr>
        <p:spPr>
          <a:xfrm>
            <a:off x="7680176" y="1844824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 err="1"/>
              <a:t>Process</a:t>
            </a:r>
            <a:r>
              <a:rPr lang="de-AT" b="1" dirty="0"/>
              <a:t>: Prozesse</a:t>
            </a:r>
            <a:r>
              <a:rPr lang="de-AT" dirty="0"/>
              <a:t> waren informell und wurden von Experten definiert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BD1B11-8E17-4391-813A-8F937B11495C}"/>
              </a:ext>
            </a:extLst>
          </p:cNvPr>
          <p:cNvSpPr txBox="1"/>
          <p:nvPr/>
        </p:nvSpPr>
        <p:spPr>
          <a:xfrm>
            <a:off x="7441446" y="5877272"/>
            <a:ext cx="32837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/>
              <a:t>People: </a:t>
            </a:r>
            <a:r>
              <a:rPr lang="de-AT" dirty="0"/>
              <a:t> Wertschöpfung erfolgte überwiegend manuell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0B17B2-F6D8-405C-89D0-E93CF202AAC0}"/>
              </a:ext>
            </a:extLst>
          </p:cNvPr>
          <p:cNvSpPr txBox="1"/>
          <p:nvPr/>
        </p:nvSpPr>
        <p:spPr>
          <a:xfrm>
            <a:off x="2351584" y="6093296"/>
            <a:ext cx="32837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/>
              <a:t>Products: </a:t>
            </a:r>
            <a:r>
              <a:rPr lang="de-AT" dirty="0"/>
              <a:t> der Wert der Produkte war ihre Hardware festgelegt </a:t>
            </a:r>
          </a:p>
        </p:txBody>
      </p:sp>
    </p:spTree>
    <p:extLst>
      <p:ext uri="{BB962C8B-B14F-4D97-AF65-F5344CB8AC3E}">
        <p14:creationId xmlns:p14="http://schemas.microsoft.com/office/powerpoint/2010/main" val="7565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02D4A2-8A12-4174-A964-B58825F68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835E50-5913-4839-92F5-6BA2FB8F6A3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D</a:t>
            </a:r>
            <a:r>
              <a:rPr lang="de-DE" dirty="0" err="1"/>
              <a:t>igitale</a:t>
            </a:r>
            <a:r>
              <a:rPr lang="de-DE" dirty="0"/>
              <a:t> </a:t>
            </a:r>
            <a:r>
              <a:rPr lang="de-DE" dirty="0" err="1"/>
              <a:t>Produkentwicklung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79445C-F3CF-42AD-83E0-AF88B8E2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1279351"/>
            <a:ext cx="11020425" cy="55340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D905C73-F855-480F-8320-815C7059CE1A}"/>
              </a:ext>
            </a:extLst>
          </p:cNvPr>
          <p:cNvSpPr txBox="1"/>
          <p:nvPr/>
        </p:nvSpPr>
        <p:spPr>
          <a:xfrm>
            <a:off x="8832304" y="1451174"/>
            <a:ext cx="33596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 err="1"/>
              <a:t>Process</a:t>
            </a:r>
            <a:r>
              <a:rPr lang="de-AT" b="1" dirty="0"/>
              <a:t>: </a:t>
            </a:r>
            <a:r>
              <a:rPr lang="de-AT" dirty="0"/>
              <a:t> umfassendes </a:t>
            </a:r>
            <a:r>
              <a:rPr lang="de-AT" dirty="0" err="1"/>
              <a:t>feedback</a:t>
            </a:r>
            <a:r>
              <a:rPr lang="de-AT" dirty="0"/>
              <a:t> über die Produktnutzungsdaten eröffnet neue Möglichkeiten in der Produktentwicklung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4F0AA2-CFD4-47D5-BF5D-6553B9A49A6A}"/>
              </a:ext>
            </a:extLst>
          </p:cNvPr>
          <p:cNvSpPr txBox="1"/>
          <p:nvPr/>
        </p:nvSpPr>
        <p:spPr>
          <a:xfrm>
            <a:off x="8616280" y="5805264"/>
            <a:ext cx="3575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/>
              <a:t>Products: </a:t>
            </a:r>
            <a:r>
              <a:rPr lang="de-AT" dirty="0"/>
              <a:t> die gesammelten Daten und deren Analyse generiert einen Mehrwert des Produktes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D334D6-DE67-45F0-8EA3-1076ECCC55B8}"/>
              </a:ext>
            </a:extLst>
          </p:cNvPr>
          <p:cNvSpPr txBox="1"/>
          <p:nvPr/>
        </p:nvSpPr>
        <p:spPr>
          <a:xfrm>
            <a:off x="407369" y="5229200"/>
            <a:ext cx="32403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/>
              <a:t>People: </a:t>
            </a:r>
            <a:r>
              <a:rPr lang="de-AT" dirty="0"/>
              <a:t> enge Mensch-Maschine Kollaboration ermöglicht neue Arbeitsabläufe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25ECF48-155C-452D-B5A0-944518B184CD}"/>
              </a:ext>
            </a:extLst>
          </p:cNvPr>
          <p:cNvSpPr txBox="1"/>
          <p:nvPr/>
        </p:nvSpPr>
        <p:spPr>
          <a:xfrm>
            <a:off x="2891644" y="5877272"/>
            <a:ext cx="19082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63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02D4A2-8A12-4174-A964-B58825F68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835E50-5913-4839-92F5-6BA2FB8F6A3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Smart </a:t>
            </a:r>
            <a:r>
              <a:rPr lang="de-DE" dirty="0" err="1"/>
              <a:t>Connected</a:t>
            </a:r>
            <a:r>
              <a:rPr lang="de-DE" dirty="0"/>
              <a:t> Enterprise</a:t>
            </a:r>
            <a:br>
              <a:rPr lang="de-DE" dirty="0"/>
            </a:br>
            <a:r>
              <a:rPr lang="de-DE" dirty="0"/>
              <a:t>Beispiel eines Cyber-Physischen Systems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1B18DC-22BB-4A3E-A139-BF6561DF2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37162"/>
            <a:ext cx="9144000" cy="46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02D4A2-8A12-4174-A964-B58825F68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835E50-5913-4839-92F5-6BA2FB8F6A3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Produktionspyramide vs.</a:t>
            </a:r>
            <a:br>
              <a:rPr lang="de-DE" dirty="0"/>
            </a:br>
            <a:r>
              <a:rPr lang="de-DE" dirty="0" err="1"/>
              <a:t>Connected</a:t>
            </a:r>
            <a:r>
              <a:rPr lang="de-DE" dirty="0"/>
              <a:t> World and </a:t>
            </a:r>
            <a:r>
              <a:rPr lang="de-DE" dirty="0" err="1"/>
              <a:t>Product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F66709-764A-456B-996C-64DD9FE2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06" y="2132857"/>
            <a:ext cx="9047999" cy="40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58963" y="2636912"/>
            <a:ext cx="8594755" cy="21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ts val="3300"/>
              </a:lnSpc>
            </a:pPr>
            <a:endParaRPr lang="en-US" sz="1600" baseline="90000" dirty="0">
              <a:solidFill>
                <a:schemeClr val="bg1"/>
              </a:solidFill>
              <a:latin typeface="MCI Memphis Extra Bold" pitchFamily="18" charset="0"/>
              <a:cs typeface="Times New Roman" pitchFamily="18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689101" y="6266061"/>
            <a:ext cx="8728075" cy="6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ts val="2500"/>
              </a:lnSpc>
            </a:pPr>
            <a:endParaRPr lang="de-DE" sz="1400" dirty="0">
              <a:solidFill>
                <a:schemeClr val="accent2"/>
              </a:solidFill>
              <a:latin typeface="MCI Memphis Extra Bold" pitchFamily="18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 rot="-5400000">
            <a:off x="9828233" y="5836365"/>
            <a:ext cx="127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de-DE" sz="1000">
                <a:solidFill>
                  <a:schemeClr val="bg1"/>
                </a:solidFill>
              </a:rPr>
              <a:t>Stubaier Gletscher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58962" y="1750294"/>
            <a:ext cx="78676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3300"/>
              </a:lnSpc>
            </a:pPr>
            <a:r>
              <a:rPr lang="en-US" sz="5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Seminare</a:t>
            </a:r>
            <a:r>
              <a:rPr lang="en-US" sz="5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5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IoT@HTL</a:t>
            </a:r>
            <a:endParaRPr lang="en-US" sz="5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300"/>
              </a:lnSpc>
            </a:pPr>
            <a:endParaRPr lang="en-US" sz="5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300"/>
              </a:lnSpc>
            </a:pPr>
            <a:r>
              <a:rPr lang="en-US" sz="3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Überblick</a:t>
            </a:r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Ausblick</a:t>
            </a:r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ts val="3300"/>
              </a:lnSpc>
            </a:pPr>
            <a:endParaRPr lang="en-US" sz="3200" b="1" dirty="0">
              <a:solidFill>
                <a:sysClr val="windowText" lastClr="000000"/>
              </a:solidFill>
              <a:latin typeface="MCI Memphis Extra Bold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4869160"/>
            <a:ext cx="3112999" cy="1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se are the core components of ThingWorx, an IoT platform.">
            <a:extLst>
              <a:ext uri="{FF2B5EF4-FFF2-40B4-BE49-F238E27FC236}">
                <a16:creationId xmlns:a16="http://schemas.microsoft.com/office/drawing/2014/main" id="{C1AB9B30-B716-4A91-9155-01156DAF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83036"/>
            <a:ext cx="81915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7835E50-5913-4839-92F5-6BA2FB8F6A3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Systemlandschaft </a:t>
            </a:r>
          </a:p>
        </p:txBody>
      </p:sp>
    </p:spTree>
    <p:extLst>
      <p:ext uri="{BB962C8B-B14F-4D97-AF65-F5344CB8AC3E}">
        <p14:creationId xmlns:p14="http://schemas.microsoft.com/office/powerpoint/2010/main" val="42661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Breitbild</PresentationFormat>
  <Paragraphs>140</Paragraphs>
  <Slides>30</Slides>
  <Notes>9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MCI Memphis Extra Bold</vt:lpstr>
      <vt:lpstr>Times New Roman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ThingWorx Foundation </vt:lpstr>
      <vt:lpstr>ThingWorx Foundation – Composer </vt:lpstr>
      <vt:lpstr>ThingModel – Basis für things </vt:lpstr>
      <vt:lpstr>Mashup Builder </vt:lpstr>
      <vt:lpstr>Vuforia Studio – AR </vt:lpstr>
      <vt:lpstr>IoT-Schulung 10/2019</vt:lpstr>
      <vt:lpstr>Agenda</vt:lpstr>
      <vt:lpstr>Der Thingworxpod</vt:lpstr>
      <vt:lpstr>Der Thingworxpod</vt:lpstr>
      <vt:lpstr>Der Thingworxpod</vt:lpstr>
      <vt:lpstr>Parameter zur Erstellung eines Thingworxpod</vt:lpstr>
      <vt:lpstr>Mashup zum Anlegen der Schuladministratoren</vt:lpstr>
      <vt:lpstr>Poderstellung</vt:lpstr>
      <vt:lpstr>Einzelnen Pod erstellen</vt:lpstr>
      <vt:lpstr>Einzelnen Pod erstellen</vt:lpstr>
      <vt:lpstr>Einzelnen Pod erstellen</vt:lpstr>
      <vt:lpstr>Einzelnen Pod erstellen</vt:lpstr>
      <vt:lpstr>Vor Ablauf des erstellten Pods</vt:lpstr>
      <vt:lpstr>Gleichzeitiges Erstellen mehrerer Pods</vt:lpstr>
      <vt:lpstr>Testen der Pods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FUR</cp:lastModifiedBy>
  <cp:revision>116</cp:revision>
  <dcterms:created xsi:type="dcterms:W3CDTF">2019-08-25T06:36:23Z</dcterms:created>
  <dcterms:modified xsi:type="dcterms:W3CDTF">2019-09-12T18:25:54Z</dcterms:modified>
</cp:coreProperties>
</file>